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4165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3" r:id="rId3"/>
    <p:sldId id="258" r:id="rId4"/>
    <p:sldId id="339" r:id="rId5"/>
    <p:sldId id="335" r:id="rId6"/>
    <p:sldId id="337" r:id="rId7"/>
    <p:sldId id="338" r:id="rId8"/>
    <p:sldId id="340" r:id="rId9"/>
    <p:sldId id="336" r:id="rId10"/>
    <p:sldId id="329" r:id="rId11"/>
  </p:sldIdLst>
  <p:sldSz cx="9144000" cy="6858000" type="screen4x3"/>
  <p:notesSz cx="7315200" cy="96012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Calibri" pitchFamily="34" charset="0"/>
        <a:ea typeface="SimSun" pitchFamily="2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Calibri" pitchFamily="34" charset="0"/>
        <a:ea typeface="SimSun" pitchFamily="2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Calibri" pitchFamily="34" charset="0"/>
        <a:ea typeface="SimSun" pitchFamily="2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Calibri" pitchFamily="34" charset="0"/>
        <a:ea typeface="SimSun" pitchFamily="2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Calibri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Calibri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Calibri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Calibri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Calibri" pitchFamily="34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DA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02" autoAdjust="0"/>
    <p:restoredTop sz="83064" autoAdjust="0"/>
  </p:normalViewPr>
  <p:slideViewPr>
    <p:cSldViewPr>
      <p:cViewPr varScale="1">
        <p:scale>
          <a:sx n="73" d="100"/>
          <a:sy n="73" d="100"/>
        </p:scale>
        <p:origin x="176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4922B-FE7F-485C-81C4-EC45C9DF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6097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6661" tIns="48331" rIns="96661" bIns="48331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6661" tIns="48331" rIns="96661" bIns="48331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6661" tIns="48331" rIns="96661" bIns="48331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/>
          </a:p>
        </p:txBody>
      </p:sp>
      <p:sp>
        <p:nvSpPr>
          <p:cNvPr id="133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9013" cy="35988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31521" y="4560570"/>
            <a:ext cx="5850467" cy="43188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6661" tIns="48331" rIns="96661" bIns="48331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143587" y="9119473"/>
            <a:ext cx="3168226" cy="4783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fld id="{B49E07FB-9845-486F-BB1A-8892DE4F9D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58075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Cambria" panose="020405030504060302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58184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1490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24796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08102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EBA52E-6346-41B9-9A4A-E4662D2FA1CC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5139" tIns="49472" rIns="95139" bIns="49472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1CD454E-AF72-4103-B040-AAE49FA6E960}" type="slidenum">
              <a:rPr lang="en-US" altLang="en-US">
                <a:latin typeface="Calibri" pitchFamily="34" charset="0"/>
                <a:cs typeface="Arial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>
              <a:latin typeface="Calibri" pitchFamily="34" charset="0"/>
              <a:cs typeface="Arial" charset="0"/>
            </a:endParaRPr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76"/>
              </a:spcBef>
              <a:buClrTx/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endParaRPr lang="en-US" altLang="en-US" smtClean="0">
              <a:latin typeface="Calibri" pitchFamily="34" charset="0"/>
              <a:ea typeface="SimSun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58184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1490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24796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08102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8A2374-5375-4C73-8613-2778F9CCD561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58184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1490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24796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08102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9F7325-6B68-4A9A-B571-56AF0E080C0E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163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1240" indent="-181240"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If second to file chooses to itemize and first to file choose standard, first to file must amend his/her return to itemize deductions</a:t>
            </a:r>
          </a:p>
        </p:txBody>
      </p:sp>
      <p:sp>
        <p:nvSpPr>
          <p:cNvPr id="16389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F860D5-C84B-4266-A61E-6CAD3582C107}" type="slidenum">
              <a:rPr lang="en-US" altLang="en-US">
                <a:solidFill>
                  <a:schemeClr val="tx1"/>
                </a:solidFill>
                <a:latin typeface="Calibri" pitchFamily="34" charset="0"/>
                <a:cs typeface="Arial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 necessary for taxpayer to produce this certified statement – remind them of need to prove if asked and accept their verbal statement - it’s their return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58184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1490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24796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08102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A3D7308-66F8-4C9D-8BFE-209402FE1EBA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Refer to Pub 4012 F-1 for the regular standard deduction amounts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58184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1490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24796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08102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5235" algn="l"/>
                <a:tab pos="1530469" algn="l"/>
                <a:tab pos="2295704" algn="l"/>
                <a:tab pos="30609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FD36DE-0875-4F1E-94A3-9C62CA5BB0CD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defTabSz="966612" eaLnBrk="1" hangingPunct="1">
              <a:spcBef>
                <a:spcPct val="0"/>
              </a:spcBef>
              <a:buClrTx/>
              <a:buSzTx/>
            </a:pPr>
            <a:fld id="{D650A75D-432C-4E5A-859F-BA5F429A8F3F}" type="slidenum">
              <a:rPr lang="en-US" altLang="en-US">
                <a:solidFill>
                  <a:schemeClr val="tx1"/>
                </a:solidFill>
                <a:latin typeface="Calibri" pitchFamily="34" charset="0"/>
                <a:cs typeface="Arial" charset="0"/>
              </a:rPr>
              <a:pPr algn="r" defTabSz="966612" eaLnBrk="1" hangingPunct="1">
                <a:spcBef>
                  <a:spcPct val="0"/>
                </a:spcBef>
                <a:buClrTx/>
                <a:buSzTx/>
              </a:pPr>
              <a:t>10</a:t>
            </a:fld>
            <a:endParaRPr lang="en-US" altLang="en-US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/>
          <a:p>
            <a:pPr defTabSz="966612"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720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925" y="5957888"/>
            <a:ext cx="461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22363"/>
            <a:ext cx="7162800" cy="2387600"/>
          </a:xfrm>
        </p:spPr>
        <p:txBody>
          <a:bodyPr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71628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87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7F27F-78FB-46D3-BA67-317616989F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90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84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0176-B2CF-49F4-83BA-C01C583E44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22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79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579" y="2971799"/>
            <a:ext cx="3657600" cy="300758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971800"/>
            <a:ext cx="3657600" cy="30075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EB407-3142-4518-BEE7-E6A973508F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08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54505" y="4114800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4505" y="2141538"/>
            <a:ext cx="7543800" cy="18796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9D645-0FF8-40B0-B511-5D324468CB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60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0495" y="4124158"/>
            <a:ext cx="7543800" cy="18796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950495" y="2141661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3D4DE-CD64-4D7E-BC2C-704733FACA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97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A93C-AC3D-4E5F-BE78-396A11205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95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3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C4DF3-5A21-420F-B0FA-8308B61E0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73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solidFill>
            <a:srgbClr val="6720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54088" y="21336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493838" y="6213475"/>
            <a:ext cx="345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28650" y="6213475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8F88D6-BB1D-486B-ABF6-3159C773C1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0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263" y="6273800"/>
            <a:ext cx="2732087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58" r:id="rId1"/>
    <p:sldLayoutId id="2147484251" r:id="rId2"/>
    <p:sldLayoutId id="2147484252" r:id="rId3"/>
    <p:sldLayoutId id="2147484253" r:id="rId4"/>
    <p:sldLayoutId id="2147484254" r:id="rId5"/>
    <p:sldLayoutId id="2147484255" r:id="rId6"/>
    <p:sldLayoutId id="2147484256" r:id="rId7"/>
    <p:sldLayoutId id="2147484257" r:id="rId8"/>
  </p:sldLayoutIdLst>
  <p:timing>
    <p:tnLst>
      <p:par>
        <p:cTn id="1" dur="indefinite" restart="never" nodeType="tmRoot"/>
      </p:par>
    </p:tnLst>
  </p:timing>
  <p:hf hdr="0" dt="0"/>
  <p:txStyles>
    <p:titleStyle>
      <a:lvl1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bg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2pPr>
      <a:lvl3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3pPr>
      <a:lvl4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4pPr>
      <a:lvl5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5pPr>
      <a:lvl6pPr marL="5127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6pPr>
      <a:lvl7pPr marL="9699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7pPr>
      <a:lvl8pPr marL="14271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8pPr>
      <a:lvl9pPr marL="18843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9pPr>
    </p:titleStyle>
    <p:bodyStyle>
      <a:lvl1pPr marL="344488" indent="-344488" algn="l" rtl="0" eaLnBrk="0" fontAlgn="base" hangingPunct="0">
        <a:spcBef>
          <a:spcPts val="1000"/>
        </a:spcBef>
        <a:spcAft>
          <a:spcPct val="0"/>
        </a:spcAft>
        <a:buClr>
          <a:srgbClr val="67202F"/>
        </a:buClr>
        <a:buSzPct val="90000"/>
        <a:buFont typeface="Calibri" pitchFamily="34" charset="0"/>
        <a:buChar char="●"/>
        <a:defRPr sz="40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858838" indent="-288925" algn="l" rtl="0" eaLnBrk="0" fontAlgn="base" hangingPunct="0">
        <a:spcBef>
          <a:spcPts val="500"/>
        </a:spcBef>
        <a:spcAft>
          <a:spcPct val="0"/>
        </a:spcAft>
        <a:buClr>
          <a:srgbClr val="984807"/>
        </a:buClr>
        <a:buFont typeface="Calibri" pitchFamily="34" charset="0"/>
        <a:buChar char="−"/>
        <a:defRPr sz="36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316038" indent="-228600" algn="l" rtl="0" eaLnBrk="0" fontAlgn="base" hangingPunct="0">
        <a:spcBef>
          <a:spcPts val="500"/>
        </a:spcBef>
        <a:spcAft>
          <a:spcPct val="0"/>
        </a:spcAft>
        <a:buClr>
          <a:srgbClr val="215968"/>
        </a:buClr>
        <a:buSzPct val="120000"/>
        <a:buFont typeface="Calibri" pitchFamily="34" charset="0"/>
        <a:buChar char="▪"/>
        <a:defRPr sz="32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Standard Deduction</a:t>
            </a:r>
          </a:p>
        </p:txBody>
      </p:sp>
      <p:sp>
        <p:nvSpPr>
          <p:cNvPr id="11267" name="Subtitle 4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8077200" cy="160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Pub 4012 –Tab F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Pub 4491 </a:t>
            </a:r>
            <a:r>
              <a:rPr lang="en-US" altLang="en-US" dirty="0"/>
              <a:t>– </a:t>
            </a:r>
            <a:r>
              <a:rPr lang="en-US" altLang="en-US" dirty="0" smtClean="0"/>
              <a:t>Part 5 – Lesson 20</a:t>
            </a:r>
            <a:endParaRPr lang="en-US" altLang="en-US" dirty="0" smtClean="0">
              <a:solidFill>
                <a:srgbClr val="1D314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Standard Deduction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26628" name="Slide Number Placeholder 2"/>
          <p:cNvSpPr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9598ECDD-7ED1-4644-9407-9501146A7BB1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2155825" y="2430463"/>
            <a:ext cx="3711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b="0">
              <a:ea typeface="SimSun" pitchFamily="2" charset="-122"/>
              <a:cs typeface="Arial" charset="0"/>
            </a:endParaRP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990600" y="23241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rgbClr val="000099"/>
                </a:solidFill>
                <a:ea typeface="SimSun" pitchFamily="2" charset="-122"/>
                <a:cs typeface="Arial" charset="0"/>
              </a:rPr>
              <a:t>Questions?</a:t>
            </a: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2971800" y="4586288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rgbClr val="000099"/>
                </a:solidFill>
                <a:ea typeface="SimSun" pitchFamily="2" charset="-122"/>
                <a:cs typeface="Arial" charset="0"/>
              </a:rPr>
              <a:t>Comments?</a:t>
            </a:r>
            <a:endParaRPr lang="en-US" altLang="en-US" sz="2400">
              <a:solidFill>
                <a:srgbClr val="000099"/>
              </a:solidFill>
              <a:ea typeface="SimSun" pitchFamily="2" charset="-122"/>
              <a:cs typeface="Arial" charset="0"/>
            </a:endParaRPr>
          </a:p>
        </p:txBody>
      </p:sp>
      <p:pic>
        <p:nvPicPr>
          <p:cNvPr id="12296" name="Picture 3" descr="j04344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324100"/>
            <a:ext cx="136207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6" descr="j04344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3962400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Subtractions from a taxpayer’s adjusted gross income (AGI)</a:t>
            </a:r>
          </a:p>
          <a:p>
            <a:r>
              <a:rPr lang="en-US" dirty="0" smtClean="0"/>
              <a:t>Reduces amount of income taxed</a:t>
            </a:r>
          </a:p>
          <a:p>
            <a:r>
              <a:rPr lang="en-US" dirty="0" smtClean="0"/>
              <a:t>Most taxpayers have a choice</a:t>
            </a:r>
          </a:p>
          <a:p>
            <a:pPr lvl="1"/>
            <a:r>
              <a:rPr lang="en-US" dirty="0" smtClean="0"/>
              <a:t>Standard deduction</a:t>
            </a:r>
          </a:p>
          <a:p>
            <a:pPr lvl="1"/>
            <a:r>
              <a:rPr lang="en-US" dirty="0" smtClean="0"/>
              <a:t>Itemizing deductions</a:t>
            </a:r>
          </a:p>
          <a:p>
            <a:r>
              <a:rPr lang="en-US" dirty="0" smtClean="0"/>
              <a:t>Use type of deduction that results in lower tax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13317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D846BFE-5A6B-409F-9298-57BF6CF04207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4102" name="Picture 5" descr="C:\Users\Steve\AppData\Local\Microsoft\Windows\Temporary Internet Files\Content.Word\Dogs and 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538" y="112713"/>
            <a:ext cx="15748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8458200" y="6438900"/>
            <a:ext cx="4460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CA9DEDEF-6F69-414D-8022-B8728DDD1708}" type="slidenum">
              <a:rPr lang="en-US" altLang="en-US" sz="1100" b="0">
                <a:solidFill>
                  <a:srgbClr val="B9C1C2"/>
                </a:solidFill>
                <a:ea typeface="SimSun" pitchFamily="2" charset="-122"/>
                <a:cs typeface="Arial" charset="0"/>
              </a:rPr>
              <a:pPr algn="ctr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3</a:t>
            </a:fld>
            <a:endParaRPr lang="en-US" altLang="en-US" sz="1100" b="0">
              <a:solidFill>
                <a:srgbClr val="B9C1C2"/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512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Standard Deduction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Fixed reduction of AGI based on:</a:t>
            </a:r>
          </a:p>
          <a:p>
            <a:pPr lvl="1"/>
            <a:r>
              <a:rPr lang="en-US" altLang="en-US" dirty="0" smtClean="0"/>
              <a:t>Filing status</a:t>
            </a:r>
          </a:p>
          <a:p>
            <a:pPr lvl="1"/>
            <a:r>
              <a:rPr lang="en-US" altLang="en-US" dirty="0" smtClean="0"/>
              <a:t>Age (65 or older)</a:t>
            </a:r>
          </a:p>
          <a:p>
            <a:pPr lvl="1"/>
            <a:r>
              <a:rPr lang="en-US" altLang="en-US" dirty="0" smtClean="0"/>
              <a:t>Blindness</a:t>
            </a:r>
          </a:p>
          <a:p>
            <a:pPr lvl="1"/>
            <a:r>
              <a:rPr lang="en-US" altLang="en-US" dirty="0" smtClean="0"/>
              <a:t>Dependency</a:t>
            </a:r>
          </a:p>
          <a:p>
            <a:r>
              <a:rPr lang="en-US" altLang="en-US" dirty="0" smtClean="0"/>
              <a:t>Standard amounts change each year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14342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AA12E557-A189-4935-A296-91EA9C7290D6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5127" name="Picture 5" descr="C:\Users\Steve\AppData\Local\Microsoft\Windows\Temporary Internet Files\Content.Word\Dogs and bo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538" y="112713"/>
            <a:ext cx="15748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Exception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 smtClean="0"/>
              <a:t>Filing as Married Filing Separate</a:t>
            </a:r>
          </a:p>
          <a:p>
            <a:pPr lvl="1"/>
            <a:r>
              <a:rPr lang="en-US" altLang="en-US" dirty="0" smtClean="0"/>
              <a:t>If either itemizes – both must itemize</a:t>
            </a:r>
          </a:p>
          <a:p>
            <a:pPr lvl="1"/>
            <a:r>
              <a:rPr lang="en-US" altLang="en-US" dirty="0" smtClean="0"/>
              <a:t>Does not matter who files first</a:t>
            </a:r>
          </a:p>
          <a:p>
            <a:r>
              <a:rPr lang="en-US" altLang="en-US" dirty="0" smtClean="0"/>
              <a:t>Note: if considered unmarried for Head of Household, may claim standard deduction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17413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147F747-55A3-4E3A-A785-F31F0A4D9597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615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76200"/>
            <a:ext cx="13906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Blindness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Totally blind taxpayer or</a:t>
            </a:r>
          </a:p>
          <a:p>
            <a:r>
              <a:rPr lang="en-US" dirty="0" smtClean="0"/>
              <a:t>Certified statement from eye doctor that </a:t>
            </a:r>
          </a:p>
          <a:p>
            <a:pPr lvl="1"/>
            <a:r>
              <a:rPr lang="en-US" dirty="0" smtClean="0"/>
              <a:t>Taxpayer cannot see better than 20/200 in the better eye </a:t>
            </a:r>
            <a:r>
              <a:rPr lang="en-US" dirty="0" smtClean="0">
                <a:solidFill>
                  <a:srgbClr val="0000FF"/>
                </a:solidFill>
              </a:rPr>
              <a:t>with</a:t>
            </a:r>
            <a:r>
              <a:rPr lang="en-US" dirty="0" smtClean="0"/>
              <a:t> glasses or contact lenses -OR-</a:t>
            </a:r>
          </a:p>
          <a:p>
            <a:pPr lvl="1"/>
            <a:r>
              <a:rPr lang="en-US" dirty="0" smtClean="0"/>
              <a:t>Field of vision is not more than 20 degrees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19461" name="Slide Number Placehold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31FD5DB-79A4-436D-93FE-EA9C4954EBE9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7174" name="Picture 7" descr="C:\Users\Steve\AppData\Local\Microsoft\Windows\Temporary Internet Files\Content.Word\Dogs and bo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538" y="112713"/>
            <a:ext cx="15748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Standard Deduction – </a:t>
            </a:r>
            <a:br>
              <a:rPr lang="en-US" altLang="en-US" smtClean="0"/>
            </a:br>
            <a:r>
              <a:rPr lang="en-US" altLang="en-US" smtClean="0"/>
              <a:t>Special Rule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Dependent of another</a:t>
            </a:r>
          </a:p>
          <a:p>
            <a:pPr lvl="1"/>
            <a:r>
              <a:rPr lang="en-US" altLang="en-US" dirty="0" smtClean="0"/>
              <a:t>Standard deduction is $350 plus   earned income</a:t>
            </a:r>
          </a:p>
          <a:p>
            <a:pPr lvl="1"/>
            <a:r>
              <a:rPr lang="en-US" altLang="en-US" dirty="0" smtClean="0"/>
              <a:t>Minimum: $1,050</a:t>
            </a:r>
          </a:p>
          <a:p>
            <a:pPr lvl="1"/>
            <a:r>
              <a:rPr lang="en-US" altLang="en-US" dirty="0" smtClean="0"/>
              <a:t>Maximum: the regular standard deduction amount</a:t>
            </a:r>
          </a:p>
          <a:p>
            <a:pPr lvl="1"/>
            <a:r>
              <a:rPr lang="en-US" altLang="en-US" dirty="0" smtClean="0"/>
              <a:t>Plus $1,550 for 65 or older or blind ($1,250 if married)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A04F6B44-04C6-4823-AFD2-C5864F760D68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6283325" y="1662112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Pub 4012 </a:t>
            </a:r>
            <a:r>
              <a:rPr lang="en-US" altLang="en-US" sz="2400" b="1" dirty="0" err="1">
                <a:solidFill>
                  <a:srgbClr val="0070C0"/>
                </a:solidFill>
              </a:rPr>
              <a:t>Pg</a:t>
            </a:r>
            <a:r>
              <a:rPr lang="en-US" altLang="en-US" sz="2400" b="1" dirty="0">
                <a:solidFill>
                  <a:srgbClr val="0070C0"/>
                </a:solidFill>
              </a:rPr>
              <a:t> F-2</a:t>
            </a:r>
          </a:p>
        </p:txBody>
      </p:sp>
      <p:pic>
        <p:nvPicPr>
          <p:cNvPr id="819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525" y="6350"/>
            <a:ext cx="1431925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Standard Deduction – </a:t>
            </a:r>
            <a:br>
              <a:rPr lang="en-US" altLang="en-US" smtClean="0"/>
            </a:br>
            <a:r>
              <a:rPr lang="en-US" altLang="en-US" smtClean="0"/>
              <a:t>Special Rule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 smtClean="0"/>
              <a:t>Dual status alien or a nonresident alien</a:t>
            </a:r>
          </a:p>
          <a:p>
            <a:pPr lvl="1"/>
            <a:r>
              <a:rPr lang="en-US" altLang="en-US" dirty="0" smtClean="0"/>
              <a:t>May not be eligible for standard deduction</a:t>
            </a:r>
          </a:p>
          <a:p>
            <a:pPr lvl="1"/>
            <a:r>
              <a:rPr lang="en-US" altLang="en-US" dirty="0" smtClean="0"/>
              <a:t>See Pub 519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International certification required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C5AF623-779D-49AA-BC8F-6CE73C80BE8B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3" name="5-Point Star 2"/>
          <p:cNvSpPr/>
          <p:nvPr/>
        </p:nvSpPr>
        <p:spPr>
          <a:xfrm>
            <a:off x="822960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Standard Deduction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6"/>
          </p:nvPr>
        </p:nvSpPr>
        <p:spPr>
          <a:xfrm>
            <a:off x="747628" y="1700212"/>
            <a:ext cx="7543800" cy="1676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Automatically calculated based on entries in TaxSlayer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24582" name="Slide Number Placeholder 15"/>
          <p:cNvSpPr>
            <a:spLocks noGrp="1"/>
          </p:cNvSpPr>
          <p:nvPr>
            <p:ph type="sldNum" sz="quarter" idx="18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84FEA1B7-02C4-4341-8DBB-027BA9715DDF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1025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3239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8980"/>
          <a:stretch/>
        </p:blipFill>
        <p:spPr bwMode="auto">
          <a:xfrm>
            <a:off x="4937200" y="3124200"/>
            <a:ext cx="3663875" cy="2352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535" y="3386136"/>
            <a:ext cx="33222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4270787" y="4300538"/>
            <a:ext cx="987013" cy="114299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270787" y="4953000"/>
            <a:ext cx="987013" cy="5238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2248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235075"/>
          </a:xfrm>
        </p:spPr>
        <p:txBody>
          <a:bodyPr/>
          <a:lstStyle/>
          <a:p>
            <a:pPr eaLnBrk="1" hangingPunct="1"/>
            <a:r>
              <a:rPr lang="en-US" altLang="en-US" smtClean="0"/>
              <a:t>Quality Review</a:t>
            </a:r>
          </a:p>
        </p:txBody>
      </p:sp>
      <p:sp>
        <p:nvSpPr>
          <p:cNvPr id="11267" name="Content Placeholder 5"/>
          <p:cNvSpPr>
            <a:spLocks noGrp="1"/>
          </p:cNvSpPr>
          <p:nvPr>
            <p:ph sz="quarter" idx="12"/>
          </p:nvPr>
        </p:nvSpPr>
        <p:spPr>
          <a:xfrm>
            <a:off x="954088" y="1752600"/>
            <a:ext cx="7543800" cy="42672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Verify blind (and disability if relevant to your state) entries on Intake Sheet</a:t>
            </a:r>
          </a:p>
          <a:p>
            <a:pPr eaLnBrk="1" hangingPunct="1"/>
            <a:r>
              <a:rPr lang="en-US" altLang="en-US" sz="3600" smtClean="0"/>
              <a:t>Verify type of deduction if MFS</a:t>
            </a:r>
          </a:p>
          <a:p>
            <a:pPr eaLnBrk="1" hangingPunct="1"/>
            <a:r>
              <a:rPr lang="en-US" altLang="en-US" sz="3600" smtClean="0"/>
              <a:t>Verify amount of deduction if Taxpayer is the dependent of another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TY2016</a:t>
            </a:r>
            <a:endParaRPr lang="en-US"/>
          </a:p>
        </p:txBody>
      </p:sp>
      <p:sp>
        <p:nvSpPr>
          <p:cNvPr id="25605" name="Slide Number Placeholder 7"/>
          <p:cNvSpPr>
            <a:spLocks noGrp="1"/>
          </p:cNvSpPr>
          <p:nvPr>
            <p:ph type="sldNum" sz="quarter" idx="1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5E7D3376-A948-4970-A592-7F341C222C5A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11270" name="Picture 4" descr="C:\Users\McHugh\AppData\Local\Microsoft\Windows\Temporary Internet Files\Content.IE5\B5UKARFG\MC9002404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3813"/>
            <a:ext cx="1411288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TTC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~NTTC 2016 Template.potx" id="{30F31F80-841A-4692-9C16-96298E5C3365}" vid="{A1287FF5-2D37-48D3-BB4A-79C7722276E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374</Words>
  <Application>Microsoft Office PowerPoint</Application>
  <PresentationFormat>On-screen Show (4:3)</PresentationFormat>
  <Paragraphs>78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SimSun</vt:lpstr>
      <vt:lpstr>Arial</vt:lpstr>
      <vt:lpstr>Calibri</vt:lpstr>
      <vt:lpstr>Cambria</vt:lpstr>
      <vt:lpstr>Times New Roman</vt:lpstr>
      <vt:lpstr>Verdana</vt:lpstr>
      <vt:lpstr>Wingdings</vt:lpstr>
      <vt:lpstr>NTTC</vt:lpstr>
      <vt:lpstr>Standard Deduction</vt:lpstr>
      <vt:lpstr>Deductions</vt:lpstr>
      <vt:lpstr>Standard Deduction</vt:lpstr>
      <vt:lpstr>Exception</vt:lpstr>
      <vt:lpstr>Blindness</vt:lpstr>
      <vt:lpstr>Standard Deduction –  Special Rule</vt:lpstr>
      <vt:lpstr>Standard Deduction –  Special Rule</vt:lpstr>
      <vt:lpstr>Standard Deduction</vt:lpstr>
      <vt:lpstr>Quality Review</vt:lpstr>
      <vt:lpstr>Standard Deduction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2013-10-28T03:26:00Z</dcterms:created>
  <dcterms:modified xsi:type="dcterms:W3CDTF">2016-12-16T15:40:00Z</dcterms:modified>
</cp:coreProperties>
</file>